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79" r:id="rId2"/>
    <p:sldId id="256" r:id="rId3"/>
    <p:sldId id="431" r:id="rId4"/>
    <p:sldId id="436" r:id="rId5"/>
    <p:sldId id="435" r:id="rId6"/>
    <p:sldId id="434" r:id="rId7"/>
    <p:sldId id="433" r:id="rId8"/>
    <p:sldId id="437" r:id="rId9"/>
    <p:sldId id="441" r:id="rId10"/>
    <p:sldId id="44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D25586E-7446-4A53-88A5-A2A624E23C45}">
          <p14:sldIdLst>
            <p14:sldId id="279"/>
            <p14:sldId id="256"/>
            <p14:sldId id="431"/>
            <p14:sldId id="436"/>
            <p14:sldId id="435"/>
            <p14:sldId id="434"/>
            <p14:sldId id="433"/>
            <p14:sldId id="437"/>
            <p14:sldId id="441"/>
            <p14:sldId id="4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DA"/>
    <a:srgbClr val="A162D0"/>
    <a:srgbClr val="9B20B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86460-A892-4BDE-AEB7-9C9F2AF2C2D4}" v="5" dt="2021-01-28T03:59:2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68597" autoAdjust="0"/>
  </p:normalViewPr>
  <p:slideViewPr>
    <p:cSldViewPr snapToGrid="0">
      <p:cViewPr varScale="1">
        <p:scale>
          <a:sx n="45" d="100"/>
          <a:sy n="45" d="100"/>
        </p:scale>
        <p:origin x="1568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https://www.freepik.com/free-vector/personal-goals-concept-illustration_13135271.htm#query=success&amp;position=2&amp;from_view=search</a:t>
            </a: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32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教師協助學生歸納王獻之</a:t>
            </a:r>
            <a:r>
              <a:rPr lang="zh-TW" altLang="en-US" sz="1200" b="0" kern="1200" spc="10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必須自律、認真，</a:t>
            </a:r>
            <a:r>
              <a:rPr lang="zh-TW" altLang="zh-TW" sz="1200" b="0" kern="1200" spc="10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不怕辛勞，勤奮向上</a:t>
            </a:r>
            <a:r>
              <a:rPr lang="zh-TW" altLang="en-US" sz="1200" b="0" kern="1200" spc="10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，向着書法這目標鍥而不捨，才會有後來的成就。</a:t>
            </a:r>
            <a:endParaRPr lang="en-US" altLang="zh-TW" sz="1200" b="0" kern="1200" spc="100" baseline="0" dirty="0" smtClean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b="0" kern="1200" spc="100" baseline="0" dirty="0" smtClean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b="0" kern="1200" spc="10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https://www.freepik.com/free-photo/top-view-composition-chinese-symbols-written-with-ink_12098903.htm#query=chinese%20calligraphy&amp;position=21&amp;from_view=keyword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b="0" kern="1200" spc="100" baseline="0" dirty="0" smtClean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b="0" kern="1200" spc="10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https://www.freepik.com/free-photo/high-angle-man-writing-chinese-symbols-white-paper_12098910.htm#query=chinese%20calligraphy&amp;position=45&amp;from_view=search</a:t>
            </a:r>
            <a:endParaRPr lang="zh-TW" altLang="en-US" sz="1200" b="0" kern="1200" spc="100" baseline="0" dirty="0" smtClean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4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https://emm.edcity.hk/media/%E5%90%8D%E4%BA%BA%E5%B0%8F%E5%82%B3+(%E6%84%9B%E8%BF%AA%E7%94%9F%E3%80%81%E9%9C%8D%E9%87%91%E3%80%81%E6%9D%8E%E6%85%A7%E8%A9%A9)/1_41h3k46d/172368902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r>
              <a:rPr lang="zh-TW" altLang="en-US" dirty="0" smtClean="0"/>
              <a:t>播放</a:t>
            </a:r>
            <a:r>
              <a:rPr lang="en-US" altLang="zh-TW" dirty="0" smtClean="0"/>
              <a:t>11:43 </a:t>
            </a:r>
            <a:r>
              <a:rPr lang="zh-TW" altLang="en-US" dirty="0" smtClean="0"/>
              <a:t>至結尾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84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教師可以用上述兩個人物，引導學生了解設定明確的目標和具有堅定的意志是必須的，在過程中更要不怕付出辛勞，勤奮努力，一直向既定目標邁進。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或許有學生會認為兩</a:t>
            </a:r>
            <a:r>
              <a:rPr lang="zh-TW" altLang="en-US" dirty="0" smtClean="0"/>
              <a:t>人物是</a:t>
            </a:r>
            <a:r>
              <a:rPr lang="zh-TW" altLang="en-US" dirty="0" smtClean="0"/>
              <a:t>只是天份較高，才能成功，表示勤奮沒有多大的用處。教師可把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陳冬梅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以腳代手繪畫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的事蹟提出，用以說明有人在沒有優勢下，仍能堅持努力，勤勞鍛煉，最終畫出美麗的圖畫。因此，堅持和勤勞必能帶來成功的。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https://www.freepik.com/free-vector/athletes-men-sports-wear-bikes-during-cycling-tour-mountains_6846609.htm#query=riding%20bicycle&amp;position=30&amp;from_view=search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https://www.freepik.com/free-vector/japanese-calligraphy-concept-illustration_10946555.htm?query=calligraphy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688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https://www.edb.gov.hk/tc/curriculum-development/kla/chi-edu/chinese-culture/chi-culture-stickers.html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3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教師在學生分享後，引導學生思考如何在學業上如何達至勤奮，例如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可在溫習上反復朗讀、記憶難點，計算時願意多番練習容易出錯的地方。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在運動和興趣</a:t>
            </a:r>
            <a:r>
              <a:rPr lang="zh-TW" altLang="en-US" sz="1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dirty="0" smtClean="0"/>
              <a:t>上，願意下苦功，努力鍛煉，例如在練習鋼琴時，願意克服常犯的問題，多作練習和觀察自己的   </a:t>
            </a:r>
            <a:endParaRPr lang="en-US" altLang="zh-TW" dirty="0" smtClean="0"/>
          </a:p>
          <a:p>
            <a:r>
              <a:rPr lang="en-US" altLang="zh-TW" dirty="0" smtClean="0"/>
              <a:t>  </a:t>
            </a:r>
            <a:r>
              <a:rPr lang="zh-TW" altLang="en-US" dirty="0" smtClean="0"/>
              <a:t>進步。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在運動上願意付出時間鍛煉體魄，勇於接受挑戰和失敗，一步一步向定下的目標邁進。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079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成功＝艱苦勞動＋正確方法＋少說空話。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愛因斯坦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90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9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6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5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6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2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1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0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19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98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94F5-C0B3-499A-AE5D-35AC3082E258}" type="datetimeFigureOut">
              <a:rPr lang="zh-HK" altLang="en-US" smtClean="0"/>
              <a:t>18/3/2022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emm.edcity.hk/media/%E5%90%8D%E4%BA%BA%E5%B0%8F%E5%82%B3+(%E6%84%9B%E8%BF%AA%E7%94%9F%E3%80%81%E9%9C%8D%E9%87%91%E3%80%81%E6%9D%8E%E6%85%A7%E8%A9%A9)/1_41h3k46d/1723689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3FD2F56-4E8D-4111-8098-2B4C93FEB348}"/>
              </a:ext>
            </a:extLst>
          </p:cNvPr>
          <p:cNvSpPr txBox="1"/>
          <p:nvPr/>
        </p:nvSpPr>
        <p:spPr>
          <a:xfrm>
            <a:off x="547486" y="775269"/>
            <a:ext cx="801188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 smtClean="0">
                <a:solidFill>
                  <a:srgbClr val="00B0F0"/>
                </a:solidFill>
                <a:ea typeface="新細明體"/>
                <a:cs typeface="新細明體" panose="02020500000000000000" pitchFamily="18" charset="-120"/>
              </a:rPr>
              <a:t>  </a:t>
            </a:r>
            <a:r>
              <a:rPr lang="zh-TW" altLang="zh-HK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HK" altLang="zh-TW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「一分耕耘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，一分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收穫」</a:t>
            </a:r>
            <a:endParaRPr lang="en-HK" altLang="zh-TW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HK" altLang="zh-HK" sz="4000" b="1" dirty="0">
              <a:solidFill>
                <a:srgbClr val="00B0F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C22517-8B58-4FAB-A54C-2055F9AE4994}"/>
              </a:ext>
            </a:extLst>
          </p:cNvPr>
          <p:cNvSpPr txBox="1"/>
          <p:nvPr/>
        </p:nvSpPr>
        <p:spPr>
          <a:xfrm>
            <a:off x="724606" y="3787297"/>
            <a:ext cx="4279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</a:p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初小至高小</a:t>
            </a:r>
          </a:p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2022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85039" y="4120737"/>
            <a:ext cx="1670076" cy="1665957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34" y="4327188"/>
            <a:ext cx="1179736" cy="125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745" t="33310" r="48937" b="9385"/>
          <a:stretch/>
        </p:blipFill>
        <p:spPr>
          <a:xfrm>
            <a:off x="6655657" y="473939"/>
            <a:ext cx="2249803" cy="2905876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739248" y="63990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4"/>
          <p:cNvSpPr/>
          <p:nvPr/>
        </p:nvSpPr>
        <p:spPr>
          <a:xfrm>
            <a:off x="733619" y="326004"/>
            <a:ext cx="2271976" cy="7503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總結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99" y="1362695"/>
            <a:ext cx="77698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在生活和學習上，我們會面對不同的挑戰。只要能立定志向，堅持勤奮和用功，我們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克服任何挑戰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目標後，我們應一步一步向定下的目標努力邁進，定時反思和改進。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每人的步伐可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能不同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，亦會有失意的時候，但我們絕對不能因為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困難而放棄。因為勤勞和毅力，將會幫助我們走向成功。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8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20898"/>
              </p:ext>
            </p:extLst>
          </p:nvPr>
        </p:nvGraphicFramePr>
        <p:xfrm>
          <a:off x="619541" y="1341360"/>
          <a:ext cx="8039007" cy="4558414"/>
        </p:xfrm>
        <a:graphic>
          <a:graphicData uri="http://schemas.openxmlformats.org/drawingml/2006/table">
            <a:tbl>
              <a:tblPr/>
              <a:tblGrid>
                <a:gridCol w="1777633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6137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通過故事討論及影片反思，讓學生明白任何事情要成功，必須</a:t>
                      </a:r>
                      <a:r>
                        <a:rPr lang="zh-TW" altLang="zh-TW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不怕辛勞，勤奮向上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，努力實踐。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培養學生堅持和不怕失敗的做事態度。</a:t>
                      </a:r>
                      <a:endParaRPr lang="en-US" altLang="zh-TW" sz="2400" b="0" kern="1200" spc="100" baseline="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教導學生盡力向所定目標努力，</a:t>
                      </a:r>
                      <a:r>
                        <a:rPr lang="zh-TW" altLang="zh-TW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身體力行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，實踐</a:t>
                      </a:r>
                      <a:r>
                        <a:rPr lang="zh-TW" altLang="zh-TW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勤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勞、認真</a:t>
                      </a:r>
                      <a:r>
                        <a:rPr lang="zh-TW" altLang="zh-TW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的美德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勤勞、堅持、認真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120130" y="466654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96864" y="6462051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4"/>
          <p:cNvSpPr/>
          <p:nvPr/>
        </p:nvSpPr>
        <p:spPr>
          <a:xfrm>
            <a:off x="467508" y="364075"/>
            <a:ext cx="3509983" cy="8687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中國歷史人物小</a:t>
            </a:r>
            <a:r>
              <a:rPr lang="zh-TW" altLang="zh-TW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故事</a:t>
            </a:r>
            <a:endParaRPr lang="zh-TW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zh-HK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683125" y="1800999"/>
            <a:ext cx="7680289" cy="3847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u="sng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王羲之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有七個兒子，其中以</a:t>
            </a:r>
            <a:r>
              <a:rPr lang="zh-TW" altLang="en-US" sz="2600" u="sng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王獻之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的書法成就最高。相傳</a:t>
            </a:r>
            <a:r>
              <a:rPr lang="zh-TW" altLang="en-US" sz="2600" u="sng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王獻之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最初無論怎樣寫，也沒有得到父親的欣賞</a:t>
            </a:r>
            <a:r>
              <a:rPr lang="zh-TW" altLang="en-US" sz="2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spc="1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一次，他向父親請教成功之道，</a:t>
            </a:r>
            <a:r>
              <a:rPr lang="zh-TW" altLang="en-US" sz="2600" u="sng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王羲之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便帶他到院子，指著院子中十八個水缸</a:t>
            </a:r>
            <a:r>
              <a:rPr lang="zh-TW" altLang="en-US" sz="2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，對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他說：「我的祕訣就在這了。</a:t>
            </a:r>
            <a:r>
              <a:rPr lang="zh-TW" altLang="en-US" sz="2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」王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獻之一時摸不著頭腦，</a:t>
            </a:r>
            <a:r>
              <a:rPr lang="zh-TW" altLang="en-US" sz="2600" u="sng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王羲之</a:t>
            </a:r>
            <a:r>
              <a:rPr lang="zh-TW" altLang="en-US" sz="2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便解釋說：「如果你把這十八缸水用來磨墨練字，直至水缸的水用完了，你便會明白書法的成功之道。」</a:t>
            </a:r>
            <a:r>
              <a:rPr lang="zh-TW" altLang="en-US" sz="2600" u="sng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王獻之</a:t>
            </a:r>
            <a:r>
              <a:rPr lang="zh-TW" altLang="en-US" sz="2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恍然大悟</a:t>
            </a:r>
            <a:r>
              <a:rPr lang="en-US" altLang="zh-TW" sz="2600" spc="1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HK" altLang="en-US" sz="2600" spc="100" dirty="0"/>
          </a:p>
        </p:txBody>
      </p:sp>
    </p:spTree>
    <p:extLst>
      <p:ext uri="{BB962C8B-B14F-4D97-AF65-F5344CB8AC3E}">
        <p14:creationId xmlns:p14="http://schemas.microsoft.com/office/powerpoint/2010/main" val="36451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410" y="2637174"/>
            <a:ext cx="423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</a:t>
            </a:r>
            <a:r>
              <a:rPr lang="zh-TW" altLang="en-US" sz="2400" u="sng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lang="zh-TW" altLang="en-US" sz="2400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獻</a:t>
            </a:r>
            <a:r>
              <a:rPr lang="zh-TW" altLang="en-US" sz="2400" u="sng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最後能在書法上取得成就，與爸爸齊名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4"/>
          <p:cNvSpPr/>
          <p:nvPr/>
        </p:nvSpPr>
        <p:spPr>
          <a:xfrm>
            <a:off x="636240" y="913582"/>
            <a:ext cx="2781300" cy="868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TW" altLang="zh-TW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故事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討論</a:t>
            </a:r>
            <a:endParaRPr lang="zh-TW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zh-HK" altLang="en-US" dirty="0"/>
          </a:p>
        </p:txBody>
      </p:sp>
      <p:pic>
        <p:nvPicPr>
          <p:cNvPr id="1028" name="Picture 4" descr="High angle man writing chinese symbols on white paper Fre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55" y="3667329"/>
            <a:ext cx="3745865" cy="21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view composition of chinese symbols written with ink Fre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55" y="1023734"/>
            <a:ext cx="3664585" cy="20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776283" y="647770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43" y="5209832"/>
            <a:ext cx="1728457" cy="1835875"/>
          </a:xfrm>
          <a:prstGeom prst="rect">
            <a:avLst/>
          </a:prstGeom>
        </p:spPr>
      </p:pic>
      <p:sp>
        <p:nvSpPr>
          <p:cNvPr id="6" name="圓角矩形 4"/>
          <p:cNvSpPr/>
          <p:nvPr/>
        </p:nvSpPr>
        <p:spPr>
          <a:xfrm>
            <a:off x="596899" y="571929"/>
            <a:ext cx="2438401" cy="8687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短片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780" t="15190" r="37476" b="31783"/>
          <a:stretch/>
        </p:blipFill>
        <p:spPr>
          <a:xfrm>
            <a:off x="596899" y="1730829"/>
            <a:ext cx="6891075" cy="3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4"/>
          <p:cNvSpPr/>
          <p:nvPr/>
        </p:nvSpPr>
        <p:spPr>
          <a:xfrm>
            <a:off x="622299" y="597180"/>
            <a:ext cx="2438401" cy="8687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7776"/>
            <a:ext cx="596852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zh-TW" altLang="en-US" sz="2800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李慧詩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王獻之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的成功，有哪些相似的地方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他們的經歷給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你帶來甚麼啟示？</a:t>
            </a:r>
            <a:endParaRPr lang="zh-HK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2050" name="Picture 2" descr="Japanese calligraphy concept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95" y="832484"/>
            <a:ext cx="2413889" cy="24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hletes men in sports wear on bikes during cycling tour on mountains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5941314" y="3740727"/>
            <a:ext cx="2590038" cy="18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968526" y="6349691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49308" y="380999"/>
            <a:ext cx="6942141" cy="12573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HK" altLang="en-US" b="1" dirty="0"/>
          </a:p>
        </p:txBody>
      </p:sp>
      <p:sp>
        <p:nvSpPr>
          <p:cNvPr id="6" name="圓角矩形 4"/>
          <p:cNvSpPr/>
          <p:nvPr/>
        </p:nvSpPr>
        <p:spPr>
          <a:xfrm>
            <a:off x="622299" y="597180"/>
            <a:ext cx="3898901" cy="8687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 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業精於勤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grpSp>
        <p:nvGrpSpPr>
          <p:cNvPr id="7" name="群組 19"/>
          <p:cNvGrpSpPr>
            <a:grpSpLocks noChangeAspect="1"/>
          </p:cNvGrpSpPr>
          <p:nvPr/>
        </p:nvGrpSpPr>
        <p:grpSpPr>
          <a:xfrm>
            <a:off x="5245580" y="4742861"/>
            <a:ext cx="3598910" cy="1263363"/>
            <a:chOff x="4760011" y="5122311"/>
            <a:chExt cx="3841064" cy="1344723"/>
          </a:xfrm>
        </p:grpSpPr>
        <p:pic>
          <p:nvPicPr>
            <p:cNvPr id="9" name="圖片 13"/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352" y="5122311"/>
              <a:ext cx="1344723" cy="1344723"/>
            </a:xfrm>
            <a:prstGeom prst="rect">
              <a:avLst/>
            </a:prstGeom>
          </p:spPr>
        </p:pic>
        <p:pic>
          <p:nvPicPr>
            <p:cNvPr id="10" name="圖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0011" y="5244457"/>
              <a:ext cx="3066554" cy="117663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40560" y="1721268"/>
            <a:ext cx="7834006" cy="293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u="sng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王羲之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u="sng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王獻之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在書法上的造詣非一日練成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秀麗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字體是需要日積月累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勤力鍛煉而成。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同樣道理，</a:t>
            </a:r>
            <a:r>
              <a:rPr lang="zh-TW" altLang="en-US" sz="2800" u="sng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李慧詩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能在多次國際單車賽事上獲獎，亦不是僥倖得來，而是多年來不斷付出血汗，努力爭取，才有所成就。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7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4"/>
          <p:cNvSpPr/>
          <p:nvPr/>
        </p:nvSpPr>
        <p:spPr>
          <a:xfrm>
            <a:off x="655945" y="622415"/>
            <a:ext cx="2857501" cy="8687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訂定目標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311" y="2198668"/>
            <a:ext cx="5149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試按自己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希望改善的項目，訂定短期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及長期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21899" t="35364" r="49624" b="10116"/>
          <a:stretch/>
        </p:blipFill>
        <p:spPr bwMode="auto">
          <a:xfrm rot="414209">
            <a:off x="5412369" y="1249535"/>
            <a:ext cx="3475996" cy="4463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0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1860" y="1942636"/>
            <a:ext cx="8144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你認為在達到目標前，會遇到什麼挑戰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你會如何面對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試訂定一個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可行的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，並通過實踐，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向目標邁進，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以體驗一分耕耘，一分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收穫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HK" altLang="en-US" sz="3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4"/>
          <p:cNvSpPr/>
          <p:nvPr/>
        </p:nvSpPr>
        <p:spPr>
          <a:xfrm>
            <a:off x="441860" y="751000"/>
            <a:ext cx="3972978" cy="8687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訂定行動方案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0052" t="16234" r="29870" b="13296"/>
          <a:stretch/>
        </p:blipFill>
        <p:spPr>
          <a:xfrm>
            <a:off x="6023286" y="4300537"/>
            <a:ext cx="1934852" cy="191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2630</TotalTime>
  <Words>817</Words>
  <Application>Microsoft Office PowerPoint</Application>
  <PresentationFormat>如螢幕大小 (4:3)</PresentationFormat>
  <Paragraphs>80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Microsoft JhengHei</vt:lpstr>
      <vt:lpstr>Microsoft JhengHei</vt:lpstr>
      <vt:lpstr>新細明體</vt:lpstr>
      <vt:lpstr>標楷體</vt:lpstr>
      <vt:lpstr>Arial</vt:lpstr>
      <vt:lpstr>Calibri</vt:lpstr>
      <vt:lpstr>Palatino Linotype</vt:lpstr>
      <vt:lpstr>Gallery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256</cp:revision>
  <dcterms:created xsi:type="dcterms:W3CDTF">2021-01-14T06:14:34Z</dcterms:created>
  <dcterms:modified xsi:type="dcterms:W3CDTF">2022-03-18T10:40:13Z</dcterms:modified>
</cp:coreProperties>
</file>